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21"/>
  </p:notesMasterIdLst>
  <p:handoutMasterIdLst>
    <p:handoutMasterId r:id="rId22"/>
  </p:handoutMasterIdLst>
  <p:sldIdLst>
    <p:sldId id="257" r:id="rId6"/>
    <p:sldId id="277" r:id="rId7"/>
    <p:sldId id="316" r:id="rId8"/>
    <p:sldId id="302" r:id="rId9"/>
    <p:sldId id="300" r:id="rId10"/>
    <p:sldId id="301" r:id="rId11"/>
    <p:sldId id="303" r:id="rId12"/>
    <p:sldId id="304" r:id="rId13"/>
    <p:sldId id="305" r:id="rId14"/>
    <p:sldId id="306" r:id="rId15"/>
    <p:sldId id="308" r:id="rId16"/>
    <p:sldId id="307" r:id="rId17"/>
    <p:sldId id="311" r:id="rId18"/>
    <p:sldId id="315" r:id="rId19"/>
    <p:sldId id="314" r:id="rId20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втун Александра Викторовна" initials="КА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95" autoAdjust="0"/>
  </p:normalViewPr>
  <p:slideViewPr>
    <p:cSldViewPr>
      <p:cViewPr varScale="1">
        <p:scale>
          <a:sx n="92" d="100"/>
          <a:sy n="92" d="100"/>
        </p:scale>
        <p:origin x="108" y="3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8CF-BBDA-4465-8973-ED14F4F6462E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76207-14D8-4996-AA71-839C4026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6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1621-7A81-407D-92F1-BC662398EA3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B649-87B9-493B-B55F-39B6DBB6E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51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7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7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0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5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0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4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7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2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8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6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62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2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5861-FC5A-4325-AC40-A4C47FB5944B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4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D27D-2F9D-48E2-A982-568E88533943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C73-FA1C-4391-9941-96340EB54CF1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7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5861-FC5A-4325-AC40-A4C47FB59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6D2-53AE-4F35-A3F9-9164166336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8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AD9-BD5C-4427-B129-C2A18AA9AD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8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A04-F2AF-46C6-B616-DB9BBADB37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5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00E-1D7F-430A-95AF-1E801CB28E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1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4197-52FA-4C0E-B6DD-F2AEE43B03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4A2-B414-46F2-B36C-CFF8603963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14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615-F094-41DF-96BD-72C80E580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0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6D2-53AE-4F35-A3F9-916416633681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79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7AF-7E96-4A7E-8161-D9E2265C8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20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D27D-2F9D-48E2-A982-568E885339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81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C73-FA1C-4391-9941-96340EB54C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1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5861-FC5A-4325-AC40-A4C47FB59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04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6D2-53AE-4F35-A3F9-9164166336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5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AD9-BD5C-4427-B129-C2A18AA9AD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28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A04-F2AF-46C6-B616-DB9BBADB37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09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00E-1D7F-430A-95AF-1E801CB28E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66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4197-52FA-4C0E-B6DD-F2AEE43B03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40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4A2-B414-46F2-B36C-CFF8603963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AD9-BD5C-4427-B129-C2A18AA9AD8D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12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615-F094-41DF-96BD-72C80E580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56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7AF-7E96-4A7E-8161-D9E2265C8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16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D27D-2F9D-48E2-A982-568E885339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03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C73-FA1C-4391-9941-96340EB54C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04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5861-FC5A-4325-AC40-A4C47FB59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9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6D2-53AE-4F35-A3F9-9164166336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94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AD9-BD5C-4427-B129-C2A18AA9AD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A04-F2AF-46C6-B616-DB9BBADB37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65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00E-1D7F-430A-95AF-1E801CB28E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95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4197-52FA-4C0E-B6DD-F2AEE43B03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2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A04-F2AF-46C6-B616-DB9BBADB3712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49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4A2-B414-46F2-B36C-CFF8603963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63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615-F094-41DF-96BD-72C80E580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65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7AF-7E96-4A7E-8161-D9E2265C8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47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D27D-2F9D-48E2-A982-568E885339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44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C73-FA1C-4391-9941-96340EB54C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18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5861-FC5A-4325-AC40-A4C47FB59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8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6D2-53AE-4F35-A3F9-9164166336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36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AD9-BD5C-4427-B129-C2A18AA9AD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3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A04-F2AF-46C6-B616-DB9BBADB37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2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00E-1D7F-430A-95AF-1E801CB28E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9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00E-1D7F-430A-95AF-1E801CB28E86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19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4197-52FA-4C0E-B6DD-F2AEE43B03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38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4A2-B414-46F2-B36C-CFF8603963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039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615-F094-41DF-96BD-72C80E580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16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7AF-7E96-4A7E-8161-D9E2265C8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D27D-2F9D-48E2-A982-568E885339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31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C73-FA1C-4391-9941-96340EB54C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4197-52FA-4C0E-B6DD-F2AEE43B0394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9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4A2-B414-46F2-B36C-CFF86039636B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615-F094-41DF-96BD-72C80E5803D0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7AF-7E96-4A7E-8161-D9E2265C8043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6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D1E-163A-4AA8-8F16-1A85ED304E77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5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D1E-163A-4AA8-8F16-1A85ED304E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9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D1E-163A-4AA8-8F16-1A85ED304E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7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D1E-163A-4AA8-8F16-1A85ED304E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8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D1E-163A-4AA8-8F16-1A85ED304E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rurza.ru/" TargetMode="External"/><Relationship Id="rId4" Type="http://schemas.openxmlformats.org/officeDocument/2006/relationships/hyperlink" Target="mailto:ntcees@nsk.so-ups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28864" y="5327630"/>
            <a:ext cx="59766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АО «НТЦ ЕЭС»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9" y="6525344"/>
            <a:ext cx="9876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Санкт-Петербург,  2017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22008" y="2015262"/>
            <a:ext cx="7891431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cap="all" dirty="0">
                <a:solidFill>
                  <a:schemeClr val="accent1">
                    <a:lumMod val="75000"/>
                  </a:schemeClr>
                </a:solidFill>
              </a:rPr>
              <a:t>Учёт несимметричных элементов при расчётах в </a:t>
            </a:r>
            <a:r>
              <a:rPr lang="ru-RU" sz="3600" b="1" cap="all" dirty="0">
                <a:solidFill>
                  <a:schemeClr val="accent1">
                    <a:lumMod val="75000"/>
                  </a:schemeClr>
                </a:solidFill>
              </a:rPr>
              <a:t>ПВК «АРУ РЗА»</a:t>
            </a:r>
            <a:endParaRPr lang="ru-RU" sz="3600" b="1" cap="all" dirty="0"/>
          </a:p>
        </p:txBody>
      </p:sp>
    </p:spTree>
    <p:extLst>
      <p:ext uri="{BB962C8B-B14F-4D97-AF65-F5344CB8AC3E}">
        <p14:creationId xmlns:p14="http://schemas.microsoft.com/office/powerpoint/2010/main" val="92685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Произвольный элемент с параметрами в фазных координатах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10</a:t>
            </a:fld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58BCA60-6426-468D-B386-3C2A0661AAE3}"/>
              </a:ext>
            </a:extLst>
          </p:cNvPr>
          <p:cNvCxnSpPr>
            <a:cxnSpLocks/>
          </p:cNvCxnSpPr>
          <p:nvPr/>
        </p:nvCxnSpPr>
        <p:spPr>
          <a:xfrm>
            <a:off x="2396716" y="3090882"/>
            <a:ext cx="0" cy="5040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7982A95-3D8B-49AF-AFA9-ABCD6CB2C815}"/>
              </a:ext>
            </a:extLst>
          </p:cNvPr>
          <p:cNvCxnSpPr>
            <a:cxnSpLocks/>
          </p:cNvCxnSpPr>
          <p:nvPr/>
        </p:nvCxnSpPr>
        <p:spPr>
          <a:xfrm>
            <a:off x="7293260" y="3090882"/>
            <a:ext cx="0" cy="5040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3431E06-F910-4037-9C95-C675CC915C45}"/>
              </a:ext>
            </a:extLst>
          </p:cNvPr>
          <p:cNvCxnSpPr>
            <a:cxnSpLocks/>
          </p:cNvCxnSpPr>
          <p:nvPr/>
        </p:nvCxnSpPr>
        <p:spPr>
          <a:xfrm>
            <a:off x="2396716" y="4171002"/>
            <a:ext cx="0" cy="5040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B307FEC-26AD-4A9B-9681-353D81A06772}"/>
              </a:ext>
            </a:extLst>
          </p:cNvPr>
          <p:cNvCxnSpPr>
            <a:cxnSpLocks/>
          </p:cNvCxnSpPr>
          <p:nvPr/>
        </p:nvCxnSpPr>
        <p:spPr>
          <a:xfrm>
            <a:off x="7293260" y="4171002"/>
            <a:ext cx="0" cy="5040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91F6F0D-FB6B-46AF-B5F8-DC2D47B8ABE4}"/>
              </a:ext>
            </a:extLst>
          </p:cNvPr>
          <p:cNvCxnSpPr>
            <a:cxnSpLocks/>
          </p:cNvCxnSpPr>
          <p:nvPr/>
        </p:nvCxnSpPr>
        <p:spPr>
          <a:xfrm>
            <a:off x="2399690" y="5251122"/>
            <a:ext cx="0" cy="5040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4E4FB69-A8D9-488B-BDBF-6ADD5F80A0DC}"/>
              </a:ext>
            </a:extLst>
          </p:cNvPr>
          <p:cNvCxnSpPr>
            <a:cxnSpLocks/>
          </p:cNvCxnSpPr>
          <p:nvPr/>
        </p:nvCxnSpPr>
        <p:spPr>
          <a:xfrm>
            <a:off x="7296234" y="5251122"/>
            <a:ext cx="0" cy="5040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63033C-E5D1-420B-BEBC-EE1CCBE4641A}"/>
              </a:ext>
            </a:extLst>
          </p:cNvPr>
          <p:cNvSpPr txBox="1"/>
          <p:nvPr/>
        </p:nvSpPr>
        <p:spPr>
          <a:xfrm>
            <a:off x="1640632" y="20781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узел начала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BC4BE-DB49-4FDA-AAFA-73382F36C239}"/>
              </a:ext>
            </a:extLst>
          </p:cNvPr>
          <p:cNvSpPr txBox="1"/>
          <p:nvPr/>
        </p:nvSpPr>
        <p:spPr>
          <a:xfrm>
            <a:off x="6645188" y="21184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узел конца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EB8B3-24D5-4A25-8EF3-87528228C2F3}"/>
              </a:ext>
            </a:extLst>
          </p:cNvPr>
          <p:cNvSpPr txBox="1"/>
          <p:nvPr/>
        </p:nvSpPr>
        <p:spPr>
          <a:xfrm>
            <a:off x="1620009" y="3069471"/>
            <a:ext cx="52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F74F8-8783-44A1-86BB-6E3A74A29B70}"/>
              </a:ext>
            </a:extLst>
          </p:cNvPr>
          <p:cNvSpPr txBox="1"/>
          <p:nvPr/>
        </p:nvSpPr>
        <p:spPr>
          <a:xfrm>
            <a:off x="1620009" y="4183970"/>
            <a:ext cx="52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ru-RU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1BEE8-BD75-4B7E-A48B-0D9847398D3F}"/>
              </a:ext>
            </a:extLst>
          </p:cNvPr>
          <p:cNvSpPr txBox="1"/>
          <p:nvPr/>
        </p:nvSpPr>
        <p:spPr>
          <a:xfrm>
            <a:off x="1620009" y="5272317"/>
            <a:ext cx="52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802A42-D232-4CDB-9090-55A065DC68B0}"/>
              </a:ext>
            </a:extLst>
          </p:cNvPr>
          <p:cNvSpPr txBox="1"/>
          <p:nvPr/>
        </p:nvSpPr>
        <p:spPr>
          <a:xfrm>
            <a:off x="7672559" y="3090882"/>
            <a:ext cx="52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9CBDB4-1347-4583-A02D-2B2EF580BE8C}"/>
              </a:ext>
            </a:extLst>
          </p:cNvPr>
          <p:cNvSpPr txBox="1"/>
          <p:nvPr/>
        </p:nvSpPr>
        <p:spPr>
          <a:xfrm>
            <a:off x="7672559" y="4205381"/>
            <a:ext cx="52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ru-RU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75114-6C81-4DFA-9CC2-0D86504BCB06}"/>
              </a:ext>
            </a:extLst>
          </p:cNvPr>
          <p:cNvSpPr txBox="1"/>
          <p:nvPr/>
        </p:nvSpPr>
        <p:spPr>
          <a:xfrm>
            <a:off x="7672559" y="5293728"/>
            <a:ext cx="52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endParaRPr lang="ru-RU" sz="2400" b="1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3099A26-0167-4757-98F3-358C67697DCF}"/>
              </a:ext>
            </a:extLst>
          </p:cNvPr>
          <p:cNvCxnSpPr>
            <a:cxnSpLocks/>
          </p:cNvCxnSpPr>
          <p:nvPr/>
        </p:nvCxnSpPr>
        <p:spPr>
          <a:xfrm flipV="1">
            <a:off x="2396716" y="3342910"/>
            <a:ext cx="489654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E9F4811-0CCD-4766-9F11-3E5ECDC25A0E}"/>
              </a:ext>
            </a:extLst>
          </p:cNvPr>
          <p:cNvSpPr/>
          <p:nvPr/>
        </p:nvSpPr>
        <p:spPr>
          <a:xfrm>
            <a:off x="4542673" y="3245859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6C3E346-AC77-495D-AAA7-349AD2A9A3BF}"/>
              </a:ext>
            </a:extLst>
          </p:cNvPr>
          <p:cNvCxnSpPr>
            <a:cxnSpLocks/>
          </p:cNvCxnSpPr>
          <p:nvPr/>
        </p:nvCxnSpPr>
        <p:spPr>
          <a:xfrm flipV="1">
            <a:off x="2401280" y="4397722"/>
            <a:ext cx="489654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8867D6B-8EFA-45D2-97F7-737CE3D47314}"/>
              </a:ext>
            </a:extLst>
          </p:cNvPr>
          <p:cNvSpPr/>
          <p:nvPr/>
        </p:nvSpPr>
        <p:spPr>
          <a:xfrm>
            <a:off x="4547237" y="4300671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E02E97D-429B-4FA0-9D09-0D25A239D395}"/>
              </a:ext>
            </a:extLst>
          </p:cNvPr>
          <p:cNvCxnSpPr>
            <a:cxnSpLocks/>
          </p:cNvCxnSpPr>
          <p:nvPr/>
        </p:nvCxnSpPr>
        <p:spPr>
          <a:xfrm flipV="1">
            <a:off x="2396716" y="5503148"/>
            <a:ext cx="489654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92EBFC4-1D70-4BE4-874A-BBCCC24C57F8}"/>
              </a:ext>
            </a:extLst>
          </p:cNvPr>
          <p:cNvSpPr/>
          <p:nvPr/>
        </p:nvSpPr>
        <p:spPr>
          <a:xfrm>
            <a:off x="4542673" y="5406097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2AA57CD-10D0-4E10-B529-71608FE87BDC}"/>
              </a:ext>
            </a:extLst>
          </p:cNvPr>
          <p:cNvSpPr/>
          <p:nvPr/>
        </p:nvSpPr>
        <p:spPr>
          <a:xfrm rot="16200000">
            <a:off x="2565775" y="3796770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9770D8E-3491-4217-B3C2-32F8EA3440FB}"/>
              </a:ext>
            </a:extLst>
          </p:cNvPr>
          <p:cNvCxnSpPr>
            <a:endCxn id="30" idx="3"/>
          </p:cNvCxnSpPr>
          <p:nvPr/>
        </p:nvCxnSpPr>
        <p:spPr>
          <a:xfrm>
            <a:off x="2396716" y="3342910"/>
            <a:ext cx="421087" cy="298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1B5C0F4-CDD7-4BB2-9B0A-040D93702DAE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2392153" y="4145849"/>
            <a:ext cx="425650" cy="205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BD8FF94-9910-40AA-8151-A5FCE7E381A9}"/>
              </a:ext>
            </a:extLst>
          </p:cNvPr>
          <p:cNvSpPr/>
          <p:nvPr/>
        </p:nvSpPr>
        <p:spPr>
          <a:xfrm rot="16200000">
            <a:off x="2565775" y="4921258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2A24896-0CE3-40F9-854C-315CDE95A9D4}"/>
              </a:ext>
            </a:extLst>
          </p:cNvPr>
          <p:cNvCxnSpPr>
            <a:endCxn id="36" idx="3"/>
          </p:cNvCxnSpPr>
          <p:nvPr/>
        </p:nvCxnSpPr>
        <p:spPr>
          <a:xfrm>
            <a:off x="2396716" y="4467398"/>
            <a:ext cx="421087" cy="298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4E62D31-F7A9-4279-BC58-584E3EDA53F2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2392153" y="5270337"/>
            <a:ext cx="425650" cy="205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DC9C4AC-C02C-488F-8420-CD8279B1ED77}"/>
              </a:ext>
            </a:extLst>
          </p:cNvPr>
          <p:cNvSpPr/>
          <p:nvPr/>
        </p:nvSpPr>
        <p:spPr>
          <a:xfrm rot="16200000">
            <a:off x="6607217" y="3791135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468EEC9-1D78-4B93-9EE8-6A047CBBB6C1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6859245" y="3340822"/>
            <a:ext cx="429452" cy="2953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F5904EC2-9B60-454B-AEA8-68E5744631D7}"/>
              </a:ext>
            </a:extLst>
          </p:cNvPr>
          <p:cNvCxnSpPr>
            <a:cxnSpLocks/>
            <a:stCxn id="39" idx="1"/>
          </p:cNvCxnSpPr>
          <p:nvPr/>
        </p:nvCxnSpPr>
        <p:spPr>
          <a:xfrm>
            <a:off x="6859245" y="4140214"/>
            <a:ext cx="429451" cy="257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B15F99B-0891-4CFF-B68C-02420FEAD299}"/>
              </a:ext>
            </a:extLst>
          </p:cNvPr>
          <p:cNvSpPr/>
          <p:nvPr/>
        </p:nvSpPr>
        <p:spPr>
          <a:xfrm rot="16200000">
            <a:off x="6659562" y="4830035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474EFEA-6957-4CD6-975E-C5224385DC07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6911590" y="4410841"/>
            <a:ext cx="357736" cy="264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8FE7169-DC6C-4FCA-9F00-27FC4F208317}"/>
              </a:ext>
            </a:extLst>
          </p:cNvPr>
          <p:cNvCxnSpPr>
            <a:cxnSpLocks/>
            <a:stCxn id="46" idx="1"/>
          </p:cNvCxnSpPr>
          <p:nvPr/>
        </p:nvCxnSpPr>
        <p:spPr>
          <a:xfrm>
            <a:off x="6911590" y="5179114"/>
            <a:ext cx="378413" cy="320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51B3C91-067E-4C02-B28E-9C06E60FE893}"/>
              </a:ext>
            </a:extLst>
          </p:cNvPr>
          <p:cNvSpPr/>
          <p:nvPr/>
        </p:nvSpPr>
        <p:spPr>
          <a:xfrm rot="16200000">
            <a:off x="1880860" y="4299523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2957F444-6DAD-4EC7-AA0B-CA7020535A82}"/>
              </a:ext>
            </a:extLst>
          </p:cNvPr>
          <p:cNvCxnSpPr>
            <a:cxnSpLocks/>
            <a:endCxn id="49" idx="3"/>
          </p:cNvCxnSpPr>
          <p:nvPr/>
        </p:nvCxnSpPr>
        <p:spPr>
          <a:xfrm flipH="1">
            <a:off x="2132888" y="3340822"/>
            <a:ext cx="254701" cy="803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8EAFDBF-A6B8-4AC3-AFC9-609079607985}"/>
              </a:ext>
            </a:extLst>
          </p:cNvPr>
          <p:cNvCxnSpPr>
            <a:cxnSpLocks/>
            <a:stCxn id="49" idx="1"/>
          </p:cNvCxnSpPr>
          <p:nvPr/>
        </p:nvCxnSpPr>
        <p:spPr>
          <a:xfrm>
            <a:off x="2132888" y="4648602"/>
            <a:ext cx="262239" cy="8545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15DA6FB-5DA5-4245-9C78-AE7AC1C6DC7C}"/>
              </a:ext>
            </a:extLst>
          </p:cNvPr>
          <p:cNvSpPr/>
          <p:nvPr/>
        </p:nvSpPr>
        <p:spPr>
          <a:xfrm rot="16200000">
            <a:off x="7297308" y="4325979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AA6F3CD0-1F9B-4FBB-92F8-02B80EE6CAFF}"/>
              </a:ext>
            </a:extLst>
          </p:cNvPr>
          <p:cNvCxnSpPr>
            <a:cxnSpLocks/>
            <a:endCxn id="58" idx="3"/>
          </p:cNvCxnSpPr>
          <p:nvPr/>
        </p:nvCxnSpPr>
        <p:spPr>
          <a:xfrm>
            <a:off x="7302387" y="3340822"/>
            <a:ext cx="246949" cy="8301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19A9E53-8526-48B5-91FA-8B57182EF859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7284132" y="4675058"/>
            <a:ext cx="265204" cy="8007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822E2A54-7956-4316-B03E-9EAF1F754440}"/>
              </a:ext>
            </a:extLst>
          </p:cNvPr>
          <p:cNvCxnSpPr>
            <a:cxnSpLocks/>
          </p:cNvCxnSpPr>
          <p:nvPr/>
        </p:nvCxnSpPr>
        <p:spPr>
          <a:xfrm>
            <a:off x="2383026" y="3352612"/>
            <a:ext cx="4822310" cy="1042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C361A4F-2F3A-4E30-88D4-A6130CE7C008}"/>
              </a:ext>
            </a:extLst>
          </p:cNvPr>
          <p:cNvSpPr/>
          <p:nvPr/>
        </p:nvSpPr>
        <p:spPr>
          <a:xfrm rot="648802">
            <a:off x="3983505" y="3662758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D723259-C5DA-482F-B023-C102349AB2A5}"/>
              </a:ext>
            </a:extLst>
          </p:cNvPr>
          <p:cNvCxnSpPr>
            <a:cxnSpLocks/>
          </p:cNvCxnSpPr>
          <p:nvPr/>
        </p:nvCxnSpPr>
        <p:spPr>
          <a:xfrm>
            <a:off x="2414269" y="4439465"/>
            <a:ext cx="4822310" cy="1042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8373527-A55C-4A07-B438-B3F81EA6A5C7}"/>
              </a:ext>
            </a:extLst>
          </p:cNvPr>
          <p:cNvSpPr/>
          <p:nvPr/>
        </p:nvSpPr>
        <p:spPr>
          <a:xfrm rot="648802">
            <a:off x="3983505" y="4730625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4C6E98A3-48FA-479B-84B3-5E80BD31C4AE}"/>
              </a:ext>
            </a:extLst>
          </p:cNvPr>
          <p:cNvCxnSpPr>
            <a:cxnSpLocks/>
          </p:cNvCxnSpPr>
          <p:nvPr/>
        </p:nvCxnSpPr>
        <p:spPr>
          <a:xfrm rot="20104999">
            <a:off x="2439704" y="3363115"/>
            <a:ext cx="4822310" cy="1042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3130D45-0954-4A5F-8955-AEC7EC7CEA49}"/>
              </a:ext>
            </a:extLst>
          </p:cNvPr>
          <p:cNvSpPr/>
          <p:nvPr/>
        </p:nvSpPr>
        <p:spPr>
          <a:xfrm rot="20753801">
            <a:off x="5160161" y="3634165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A260DD10-75B3-40ED-B7E4-2D8C327AF4D7}"/>
              </a:ext>
            </a:extLst>
          </p:cNvPr>
          <p:cNvCxnSpPr>
            <a:cxnSpLocks/>
          </p:cNvCxnSpPr>
          <p:nvPr/>
        </p:nvCxnSpPr>
        <p:spPr>
          <a:xfrm rot="20104999">
            <a:off x="2433833" y="4431607"/>
            <a:ext cx="4822310" cy="1042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8C30F68B-3EB0-4E52-B015-DC3462C359BA}"/>
              </a:ext>
            </a:extLst>
          </p:cNvPr>
          <p:cNvSpPr/>
          <p:nvPr/>
        </p:nvSpPr>
        <p:spPr>
          <a:xfrm rot="20753801">
            <a:off x="5133155" y="4707871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D031A54C-F1E0-451B-9AB6-117CA5466B75}"/>
              </a:ext>
            </a:extLst>
          </p:cNvPr>
          <p:cNvCxnSpPr>
            <a:cxnSpLocks/>
          </p:cNvCxnSpPr>
          <p:nvPr/>
        </p:nvCxnSpPr>
        <p:spPr>
          <a:xfrm>
            <a:off x="2378844" y="3342909"/>
            <a:ext cx="4923543" cy="21480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748DFD96-0A07-4B99-BB8B-559D87D07B37}"/>
              </a:ext>
            </a:extLst>
          </p:cNvPr>
          <p:cNvSpPr/>
          <p:nvPr/>
        </p:nvSpPr>
        <p:spPr>
          <a:xfrm rot="1253243">
            <a:off x="3229422" y="3725272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4679545-64EE-48CC-9148-49F405D100AE}"/>
              </a:ext>
            </a:extLst>
          </p:cNvPr>
          <p:cNvCxnSpPr>
            <a:cxnSpLocks/>
          </p:cNvCxnSpPr>
          <p:nvPr/>
        </p:nvCxnSpPr>
        <p:spPr>
          <a:xfrm flipV="1">
            <a:off x="2381910" y="3351511"/>
            <a:ext cx="4902222" cy="21845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1B66854-E1B8-4859-A7B6-9A8069788BA8}"/>
              </a:ext>
            </a:extLst>
          </p:cNvPr>
          <p:cNvSpPr/>
          <p:nvPr/>
        </p:nvSpPr>
        <p:spPr>
          <a:xfrm rot="20128431">
            <a:off x="5943787" y="3740116"/>
            <a:ext cx="504056" cy="19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EC77548C-EEC8-4D47-A1B9-D1FCD4C2E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0" y="2099835"/>
            <a:ext cx="7416824" cy="3860492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35AF426E-BEF1-4A02-A61B-5420ACD0243A}"/>
              </a:ext>
            </a:extLst>
          </p:cNvPr>
          <p:cNvSpPr txBox="1"/>
          <p:nvPr/>
        </p:nvSpPr>
        <p:spPr>
          <a:xfrm>
            <a:off x="3509083" y="1675538"/>
            <a:ext cx="307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матричное представление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33068C7-EBF3-41B8-8E6E-05033C596121}"/>
              </a:ext>
            </a:extLst>
          </p:cNvPr>
          <p:cNvCxnSpPr/>
          <p:nvPr/>
        </p:nvCxnSpPr>
        <p:spPr>
          <a:xfrm>
            <a:off x="5169024" y="2817847"/>
            <a:ext cx="0" cy="2902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2BCD0E14-71CD-4834-85AB-CA30A88F2738}"/>
              </a:ext>
            </a:extLst>
          </p:cNvPr>
          <p:cNvCxnSpPr>
            <a:cxnSpLocks/>
          </p:cNvCxnSpPr>
          <p:nvPr/>
        </p:nvCxnSpPr>
        <p:spPr>
          <a:xfrm flipH="1">
            <a:off x="1274272" y="4351286"/>
            <a:ext cx="715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Номер слайда 4">
            <a:extLst>
              <a:ext uri="{FF2B5EF4-FFF2-40B4-BE49-F238E27FC236}">
                <a16:creationId xmlns:a16="http://schemas.microsoft.com/office/drawing/2014/main" id="{37C81747-7672-4D72-8615-DC4EC3A0A43F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  <p:bldP spid="21" grpId="0"/>
      <p:bldP spid="22" grpId="0" animBg="1"/>
      <p:bldP spid="27" grpId="0" animBg="1"/>
      <p:bldP spid="29" grpId="0" animBg="1"/>
      <p:bldP spid="30" grpId="0" animBg="1"/>
      <p:bldP spid="36" grpId="0" animBg="1"/>
      <p:bldP spid="39" grpId="0" animBg="1"/>
      <p:bldP spid="46" grpId="0" animBg="1"/>
      <p:bldP spid="49" grpId="0" animBg="1"/>
      <p:bldP spid="58" grpId="0" animBg="1"/>
      <p:bldP spid="66" grpId="0" animBg="1"/>
      <p:bldP spid="68" grpId="0" animBg="1"/>
      <p:bldP spid="70" grpId="0" animBg="1"/>
      <p:bldP spid="74" grpId="0" animBg="1"/>
      <p:bldP spid="78" grpId="0" animBg="1"/>
      <p:bldP spid="83" grpId="0" animBg="1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Пример моделирования трансформатора в ФК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11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229A9D-BD4B-4096-95CE-5942B2395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1193785"/>
            <a:ext cx="4176464" cy="5164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1E7C02-E182-490D-9B16-8703F3330A18}"/>
              </a:ext>
            </a:extLst>
          </p:cNvPr>
          <p:cNvSpPr txBox="1"/>
          <p:nvPr/>
        </p:nvSpPr>
        <p:spPr>
          <a:xfrm>
            <a:off x="5169024" y="125791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Трансформатор со схемой соединения: звезда(нейтраль заземлена) - треугольник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3B6D7-8D9D-418D-A632-487D46DAB111}"/>
              </a:ext>
            </a:extLst>
          </p:cNvPr>
          <p:cNvSpPr txBox="1"/>
          <p:nvPr/>
        </p:nvSpPr>
        <p:spPr>
          <a:xfrm>
            <a:off x="5221240" y="2348880"/>
            <a:ext cx="4736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Способ вычисления подпиток, протекающих через трансформатор:</a:t>
            </a:r>
          </a:p>
          <a:p>
            <a:r>
              <a:rPr lang="en-US" dirty="0"/>
              <a:t>Y-</a:t>
            </a:r>
            <a:r>
              <a:rPr lang="ru-RU" dirty="0"/>
              <a:t>матрица проводимостей размерности 6*6;</a:t>
            </a:r>
          </a:p>
          <a:p>
            <a:r>
              <a:rPr lang="en-US" dirty="0"/>
              <a:t>U-</a:t>
            </a:r>
            <a:r>
              <a:rPr lang="ru-RU" dirty="0"/>
              <a:t>вектор напряжений в узлах по фазам, размерности 6*1;</a:t>
            </a:r>
          </a:p>
          <a:p>
            <a:r>
              <a:rPr lang="en-US" dirty="0"/>
              <a:t>I=Y*U – </a:t>
            </a:r>
            <a:r>
              <a:rPr lang="ru-RU" dirty="0"/>
              <a:t>вектор токов, протекающих через трансформатор, размерности 6*1, отражает информацию о фазных токах.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B0041B54-A97D-4F31-B97B-4031045F6E3A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0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33" y="100549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Линия с параметрами в фазных координатах в ПВК «АРУ РЗА»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12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C3AED4-806D-4312-824E-30FF27F8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76" y="5166452"/>
            <a:ext cx="7591425" cy="77152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8EECD73-6B40-421D-AE9E-91024E21F79F}"/>
              </a:ext>
            </a:extLst>
          </p:cNvPr>
          <p:cNvSpPr/>
          <p:nvPr/>
        </p:nvSpPr>
        <p:spPr>
          <a:xfrm>
            <a:off x="4304928" y="5267612"/>
            <a:ext cx="529675" cy="5692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DC3727-A013-4912-838C-9CB46E79F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576" y="1410897"/>
            <a:ext cx="7606273" cy="3444023"/>
          </a:xfrm>
          <a:prstGeom prst="rect">
            <a:avLst/>
          </a:prstGeom>
        </p:spPr>
      </p:pic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C4678575-2832-4910-A66A-9F8F0105A66D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5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4829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Сопряжение с модулем расчёта параметров </a:t>
            </a:r>
          </a:p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ВЛ и КЛ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13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F2377-DA27-488E-B66B-202D3F88D503}"/>
              </a:ext>
            </a:extLst>
          </p:cNvPr>
          <p:cNvSpPr txBox="1"/>
          <p:nvPr/>
        </p:nvSpPr>
        <p:spPr>
          <a:xfrm>
            <a:off x="416496" y="1412776"/>
            <a:ext cx="9201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текущий момент: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 модуль импортируются данные о составе индуктивной группы, топологии сети и типах ветвей;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модуль рассчитывает параметры ветвей в фазных координатах, для трёхфазных систем также в протокол выводятся величины в симметричных составляющих;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/>
              <a:t>Дальнейшее развитие: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экспорт результатов расчёта в параметры объектов сети;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расчёт другого оборудования.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A354F8-0071-4CB8-8D07-A6A9E21D2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32" y="1385457"/>
            <a:ext cx="9315450" cy="4257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84CA86-3D6F-49A1-A2AF-03A42BBE1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221" y="1196752"/>
            <a:ext cx="6048672" cy="4635083"/>
          </a:xfrm>
          <a:prstGeom prst="rect">
            <a:avLst/>
          </a:prstGeom>
        </p:spPr>
      </p:pic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16150B18-6956-4E99-9B33-32A6B82A29D9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14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CA70728A-C2DE-4E6C-86CA-A93731E0BAF0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</a:rPr>
              <a:t>arurza.ru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EF03A-FC37-4097-816A-8488C2A63389}"/>
              </a:ext>
            </a:extLst>
          </p:cNvPr>
          <p:cNvSpPr txBox="1"/>
          <p:nvPr/>
        </p:nvSpPr>
        <p:spPr>
          <a:xfrm>
            <a:off x="200472" y="1406381"/>
            <a:ext cx="9505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Применение несимметричных элементов в расчётах позволяет производить в ПВК «АРУ РЗА» уточнённый учёт явлений: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взаимоиндукции линий, особенно в случаях близкого расположения и сложной геометрической конфигурации опор</a:t>
            </a:r>
            <a:r>
              <a:rPr lang="en-US" sz="2400" dirty="0"/>
              <a:t>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групп из трёх однофазных трансформаторов при наличии расхождений в их параметрах</a:t>
            </a:r>
            <a:r>
              <a:rPr lang="en-US" sz="2400" dirty="0"/>
              <a:t>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менее распространённых, исследовательских случаев, например потеря сверхпроводимости одной их фаз реактора в сверхпроводящем исполнении.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840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15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A95191CC-F49C-490E-A0C1-9E95FAC8288F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530" y="2350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Благодарим 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8704" y="450912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2</a:t>
            </a:r>
            <a:endParaRPr lang="ru-RU" b="1" dirty="0"/>
          </a:p>
          <a:p>
            <a:pPr algn="ctr"/>
            <a:r>
              <a:rPr lang="en-US" dirty="0"/>
              <a:t>БЦ 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702</a:t>
            </a:r>
            <a:endParaRPr lang="ru-RU" dirty="0"/>
          </a:p>
          <a:p>
            <a:pPr algn="ctr"/>
            <a:r>
              <a:rPr lang="ru-RU" dirty="0"/>
              <a:t>Тел.</a:t>
            </a:r>
            <a:r>
              <a:rPr lang="en-US" dirty="0"/>
              <a:t>: +7 (383) 328-12-5</a:t>
            </a:r>
            <a:r>
              <a:rPr lang="ru-RU" dirty="0"/>
              <a:t>4</a:t>
            </a:r>
          </a:p>
          <a:p>
            <a:pPr algn="ctr"/>
            <a:r>
              <a:rPr lang="ru-RU" dirty="0"/>
              <a:t>Факс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+7 (383) 328-12-5</a:t>
            </a:r>
            <a:r>
              <a:rPr lang="ru-RU" dirty="0"/>
              <a:t>1</a:t>
            </a:r>
          </a:p>
          <a:p>
            <a:pPr algn="ctr"/>
            <a:r>
              <a:rPr lang="en-US" u="sng" dirty="0">
                <a:hlinkClick r:id="rId4"/>
              </a:rPr>
              <a:t>ntcees@nsk.so-ups.ru</a:t>
            </a:r>
            <a:endParaRPr lang="en-US" u="sng" dirty="0"/>
          </a:p>
          <a:p>
            <a:pPr algn="ctr"/>
            <a:r>
              <a:rPr lang="en-US" u="sng">
                <a:hlinkClick r:id="rId5"/>
              </a:rPr>
              <a:t>www.arurza.ru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8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Предпосылки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EF03A-FC37-4097-816A-8488C2A63389}"/>
              </a:ext>
            </a:extLst>
          </p:cNvPr>
          <p:cNvSpPr txBox="1"/>
          <p:nvPr/>
        </p:nvSpPr>
        <p:spPr>
          <a:xfrm>
            <a:off x="200472" y="1406381"/>
            <a:ext cx="9505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Несимметричный элемент – продольный элемент с неодинаковыми собственными и взаимными сопротивлениями отдельных фаз.</a:t>
            </a:r>
          </a:p>
          <a:p>
            <a:endParaRPr lang="ru-RU" sz="2400" dirty="0"/>
          </a:p>
          <a:p>
            <a:r>
              <a:rPr lang="ru-RU" sz="2400" dirty="0"/>
              <a:t>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 реальных электрических сетях не существует идеально симметричных объектов;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 отдельных случаях пренебрежение </a:t>
            </a:r>
            <a:r>
              <a:rPr lang="ru-RU" sz="2400" dirty="0" err="1"/>
              <a:t>несимметрией</a:t>
            </a:r>
            <a:r>
              <a:rPr lang="ru-RU" sz="2400" dirty="0"/>
              <a:t> может привести к значительному расхождению расчётных электрических величин от реальных;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существующие способы учёта несимметрии крайне сложны и не позволяют создавать точные модели больших сетей;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существующие способы учёта, регламентируемые ГОСТ и РУ по расчёту повреждений не допускают наличии больше одной несимметрии в сети.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FEFAB352-E7BD-499B-A476-FEF5CED7E155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6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Предпосылки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3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FEFAB352-E7BD-499B-A476-FEF5CED7E155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</a:rPr>
              <a:t>arurza.ru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6" y="1124744"/>
            <a:ext cx="4420741" cy="5542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91" y="1141339"/>
            <a:ext cx="4032448" cy="5561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41" y="1257773"/>
            <a:ext cx="7025139" cy="5268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47" y="1713466"/>
            <a:ext cx="5562726" cy="43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Метод узловых потенциалов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4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AutoShape 2" descr="Картинки по запросу расчет токов кз методом фазных координат"/>
          <p:cNvSpPr>
            <a:spLocks noChangeAspect="1" noChangeArrowheads="1"/>
          </p:cNvSpPr>
          <p:nvPr/>
        </p:nvSpPr>
        <p:spPr bwMode="auto">
          <a:xfrm>
            <a:off x="2216696" y="7329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mainframe.ntcees:8099/download/thumbnails/2883678/image2016-2-4%2017%3A57%3A53.png?version=1&amp;modificationDate=1454587099746&amp;api=v2"/>
          <p:cNvSpPr>
            <a:spLocks noChangeAspect="1" noChangeArrowheads="1"/>
          </p:cNvSpPr>
          <p:nvPr/>
        </p:nvSpPr>
        <p:spPr bwMode="auto">
          <a:xfrm>
            <a:off x="155575" y="-685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8" descr="image2016-2-4 17:57:53.png"/>
          <p:cNvSpPr>
            <a:spLocks noChangeAspect="1" noChangeArrowheads="1"/>
          </p:cNvSpPr>
          <p:nvPr/>
        </p:nvSpPr>
        <p:spPr bwMode="auto">
          <a:xfrm>
            <a:off x="-1887760" y="-459432"/>
            <a:ext cx="3672408" cy="36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609" y="1251883"/>
            <a:ext cx="1505700" cy="20633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95" y="1256429"/>
            <a:ext cx="6903644" cy="1278010"/>
          </a:xfrm>
          <a:prstGeom prst="rect">
            <a:avLst/>
          </a:prstGeom>
        </p:spPr>
      </p:pic>
      <p:pic>
        <p:nvPicPr>
          <p:cNvPr id="5126" name="Picture 6" descr="https://upload.wikimedia.org/wikipedia/commons/d/d8/%D0%9F%D1%80%D0%B8%D0%BC%D0%B5%D1%80_%D1%8D%D0%BB%D0%B5%D0%BA%D1%82%D1%80%D0%B8%D1%87%D0%B5%D1%81%D0%BA%D0%BE%D0%B9_%D1%81%D1%85%D0%B5%D0%BC%D1%8B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5" y="2708920"/>
            <a:ext cx="3573289" cy="35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048" y="4005064"/>
            <a:ext cx="3207482" cy="956359"/>
          </a:xfrm>
          <a:prstGeom prst="rect">
            <a:avLst/>
          </a:prstGeom>
        </p:spPr>
      </p:pic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EB604F6C-3A7F-4795-A5E0-88464117B077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0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cs typeface="Arial" panose="020B0604020202020204" pitchFamily="34" charset="0"/>
              </a:rPr>
              <a:t>Метод симметричных составляющих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5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1028" name="Picture 4" descr="Картинки по запросу метод симметричных составляющи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409874"/>
            <a:ext cx="7537587" cy="219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метод симметричных составляющи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8" y="4321622"/>
            <a:ext cx="7012998" cy="14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метод симметричных составляющи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09" y="4581128"/>
            <a:ext cx="1713999" cy="7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A543BA97-2759-4384-99F7-81A187F1BFC2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2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Метод симметричных составляющих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6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1807" t="3380" r="35825" b="11570"/>
          <a:stretch/>
        </p:blipFill>
        <p:spPr>
          <a:xfrm>
            <a:off x="2216696" y="1268760"/>
            <a:ext cx="5095920" cy="5172551"/>
          </a:xfrm>
          <a:prstGeom prst="rect">
            <a:avLst/>
          </a:prstGeom>
        </p:spPr>
      </p:pic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CA70728A-C2DE-4E6C-86CA-A93731E0BAF0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Метод симметричных составляющих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7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t="7686"/>
          <a:stretch/>
        </p:blipFill>
        <p:spPr>
          <a:xfrm>
            <a:off x="128464" y="1268759"/>
            <a:ext cx="7027069" cy="311071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t="11891"/>
          <a:stretch/>
        </p:blipFill>
        <p:spPr>
          <a:xfrm>
            <a:off x="189426" y="4538705"/>
            <a:ext cx="6966108" cy="189655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r="58453"/>
          <a:stretch/>
        </p:blipFill>
        <p:spPr>
          <a:xfrm>
            <a:off x="7394723" y="5013176"/>
            <a:ext cx="2399086" cy="764436"/>
          </a:xfrm>
          <a:prstGeom prst="rect">
            <a:avLst/>
          </a:prstGeom>
        </p:spPr>
      </p:pic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16BB269C-46F0-4D9F-B78E-159364691D96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1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Метод фазных координат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8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6" y="1636242"/>
            <a:ext cx="8577055" cy="1310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47" y="3422403"/>
            <a:ext cx="8897592" cy="2086266"/>
          </a:xfrm>
          <a:prstGeom prst="rect">
            <a:avLst/>
          </a:prstGeom>
        </p:spPr>
      </p:pic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4D77C849-9362-44DB-9696-A2813B77F55D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1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Переход из фазных координат в симметричные составляющие и обратно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9</a:t>
            </a:fld>
            <a:endParaRPr lang="ru-RU" sz="16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F4C554-FA36-42F9-93B9-86DD4B864DDF}"/>
                  </a:ext>
                </a:extLst>
              </p:cNvPr>
              <p:cNvSpPr txBox="1"/>
              <p:nvPr/>
            </p:nvSpPr>
            <p:spPr>
              <a:xfrm>
                <a:off x="5889104" y="2752006"/>
                <a:ext cx="1064074" cy="416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F4C554-FA36-42F9-93B9-86DD4B864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52006"/>
                <a:ext cx="1064074" cy="4164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3EAFD2B-F42E-4C7E-B55E-7C983DB38C2B}"/>
              </a:ext>
            </a:extLst>
          </p:cNvPr>
          <p:cNvSpPr txBox="1"/>
          <p:nvPr/>
        </p:nvSpPr>
        <p:spPr>
          <a:xfrm>
            <a:off x="272480" y="279913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Матрица перехода от СС в ФК: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0E2225-AAE3-444F-B17E-44508BACFC37}"/>
                  </a:ext>
                </a:extLst>
              </p:cNvPr>
              <p:cNvSpPr txBox="1"/>
              <p:nvPr/>
            </p:nvSpPr>
            <p:spPr>
              <a:xfrm>
                <a:off x="4736976" y="3284984"/>
                <a:ext cx="3637534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СС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ФК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0E2225-AAE3-444F-B17E-44508BACF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76" y="3284984"/>
                <a:ext cx="3637534" cy="88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D0AB94-0ADB-49A6-9C60-D9BBA54145C1}"/>
                  </a:ext>
                </a:extLst>
              </p:cNvPr>
              <p:cNvSpPr txBox="1"/>
              <p:nvPr/>
            </p:nvSpPr>
            <p:spPr>
              <a:xfrm>
                <a:off x="3561966" y="2564904"/>
                <a:ext cx="2061718" cy="790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D0AB94-0ADB-49A6-9C60-D9BBA5414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66" y="2564904"/>
                <a:ext cx="2061718" cy="790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AC27666-5EB3-48F7-897F-32DE79D1496A}"/>
              </a:ext>
            </a:extLst>
          </p:cNvPr>
          <p:cNvSpPr txBox="1"/>
          <p:nvPr/>
        </p:nvSpPr>
        <p:spPr>
          <a:xfrm>
            <a:off x="274575" y="12691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Переход к симметричным составляющим: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7F4C33-B66D-43C8-9ACC-69389ECDF1D5}"/>
                  </a:ext>
                </a:extLst>
              </p:cNvPr>
              <p:cNvSpPr txBox="1"/>
              <p:nvPr/>
            </p:nvSpPr>
            <p:spPr>
              <a:xfrm>
                <a:off x="3584848" y="1703641"/>
                <a:ext cx="2480423" cy="789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ФК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7F4C33-B66D-43C8-9ACC-69389ECDF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48" y="1703641"/>
                <a:ext cx="2480423" cy="789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59A4BEF-78AA-462F-BEC1-BB8DDF349F14}"/>
              </a:ext>
            </a:extLst>
          </p:cNvPr>
          <p:cNvSpPr txBox="1"/>
          <p:nvPr/>
        </p:nvSpPr>
        <p:spPr>
          <a:xfrm>
            <a:off x="272480" y="193423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Матрица сопротивлений в ФК: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DF502-92BA-4FAB-9925-578F3C6E7C6F}"/>
              </a:ext>
            </a:extLst>
          </p:cNvPr>
          <p:cNvSpPr txBox="1"/>
          <p:nvPr/>
        </p:nvSpPr>
        <p:spPr>
          <a:xfrm>
            <a:off x="272480" y="35730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Матрица в симметричных составляющих: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D0F3B-1095-491B-8B42-42068B250F91}"/>
              </a:ext>
            </a:extLst>
          </p:cNvPr>
          <p:cNvSpPr txBox="1"/>
          <p:nvPr/>
        </p:nvSpPr>
        <p:spPr>
          <a:xfrm>
            <a:off x="241748" y="434689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Переход к фазным координатам: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A8932E-DB59-4B3A-ACA1-40C234EF6935}"/>
                  </a:ext>
                </a:extLst>
              </p:cNvPr>
              <p:cNvSpPr txBox="1"/>
              <p:nvPr/>
            </p:nvSpPr>
            <p:spPr>
              <a:xfrm>
                <a:off x="4592825" y="4910095"/>
                <a:ext cx="4028732" cy="789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ФК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СС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A8932E-DB59-4B3A-ACA1-40C234EF6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25" y="4910095"/>
                <a:ext cx="4028732" cy="7892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F15C970-F2DE-4915-9842-C10CA141297A}"/>
              </a:ext>
            </a:extLst>
          </p:cNvPr>
          <p:cNvSpPr txBox="1"/>
          <p:nvPr/>
        </p:nvSpPr>
        <p:spPr>
          <a:xfrm>
            <a:off x="241748" y="51374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Матрица в фазных координатах:</a:t>
            </a: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3E05F807-D292-4BBC-9DBD-0F2456FCD6C4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0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14285</TotalTime>
  <Words>525</Words>
  <Application>Microsoft Office PowerPoint</Application>
  <PresentationFormat>Лист A4 (210x297 мм)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Гуриков О.В.</dc:creator>
  <cp:lastModifiedBy>Дмитрий Саввин</cp:lastModifiedBy>
  <cp:revision>498</cp:revision>
  <dcterms:created xsi:type="dcterms:W3CDTF">2013-06-04T08:55:17Z</dcterms:created>
  <dcterms:modified xsi:type="dcterms:W3CDTF">2017-07-17T05:52:20Z</dcterms:modified>
</cp:coreProperties>
</file>